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5" r:id="rId2"/>
    <p:sldId id="275" r:id="rId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43" autoAdjust="0"/>
    <p:restoredTop sz="94660"/>
  </p:normalViewPr>
  <p:slideViewPr>
    <p:cSldViewPr snapToGrid="0">
      <p:cViewPr varScale="1">
        <p:scale>
          <a:sx n="76" d="100"/>
          <a:sy n="76" d="100"/>
        </p:scale>
        <p:origin x="54" y="354"/>
      </p:cViewPr>
      <p:guideLst/>
    </p:cSldViewPr>
  </p:slideViewPr>
  <p:notesTextViewPr>
    <p:cViewPr>
      <p:scale>
        <a:sx n="1" d="1"/>
        <a:sy n="1" d="1"/>
      </p:scale>
      <p:origin x="0" y="0"/>
    </p:cViewPr>
  </p:notesTextViewPr>
  <p:sorterViewPr>
    <p:cViewPr>
      <p:scale>
        <a:sx n="100" d="100"/>
        <a:sy n="100" d="100"/>
      </p:scale>
      <p:origin x="0" y="-234"/>
    </p:cViewPr>
  </p:sorter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5/7/2019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‹Nº›</a:t>
            </a:fld>
            <a:endParaRPr lang="en-US" dirty="0"/>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transition spd="slow">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dirty="0"/>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dirty="0"/>
              <a:t>‹Nº›</a:t>
            </a:fld>
            <a:endParaRPr lang="en-US" dirty="0"/>
          </a:p>
        </p:txBody>
      </p:sp>
    </p:spTree>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5/7/2019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‹Nº›</a:t>
            </a:fld>
            <a:endParaRPr lang="en-US" dirty="0"/>
          </a:p>
        </p:txBody>
      </p:sp>
    </p:spTree>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smtClean="0"/>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5/7/2019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ransition spd="slow">
    <p:randomBar dir="vert"/>
  </p:transition>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5400" y="799125"/>
            <a:ext cx="5367403" cy="1104831"/>
          </a:xfrm>
        </p:spPr>
        <p:txBody>
          <a:bodyPr>
            <a:normAutofit/>
          </a:bodyPr>
          <a:lstStyle/>
          <a:p>
            <a:r>
              <a:rPr lang="es-MX" sz="2800" b="1" dirty="0" smtClean="0">
                <a:latin typeface="Century Gothic" panose="020B0502020202020204" pitchFamily="34" charset="0"/>
              </a:rPr>
              <a:t>HOT SPRINGS</a:t>
            </a:r>
            <a:endParaRPr lang="es-ES" sz="2800" b="1" dirty="0">
              <a:latin typeface="Century Gothic" panose="020B0502020202020204" pitchFamily="34" charset="0"/>
            </a:endParaRPr>
          </a:p>
        </p:txBody>
      </p:sp>
      <p:sp>
        <p:nvSpPr>
          <p:cNvPr id="3" name="Marcador de contenido 2"/>
          <p:cNvSpPr>
            <a:spLocks noGrp="1"/>
          </p:cNvSpPr>
          <p:nvPr>
            <p:ph idx="1"/>
          </p:nvPr>
        </p:nvSpPr>
        <p:spPr>
          <a:xfrm>
            <a:off x="1295400" y="2556932"/>
            <a:ext cx="5681597" cy="3318936"/>
          </a:xfrm>
        </p:spPr>
        <p:txBody>
          <a:bodyPr>
            <a:normAutofit/>
          </a:bodyPr>
          <a:lstStyle/>
          <a:p>
            <a:pPr marL="0" indent="0" algn="ctr">
              <a:buNone/>
            </a:pPr>
            <a:r>
              <a:rPr lang="en-US" sz="1400" b="1" dirty="0" smtClean="0">
                <a:latin typeface="Century Gothic" panose="020B0502020202020204" pitchFamily="34" charset="0"/>
              </a:rPr>
              <a:t>TOUR DESCRIPTION</a:t>
            </a:r>
          </a:p>
          <a:p>
            <a:pPr algn="just"/>
            <a:r>
              <a:rPr lang="es-ES" sz="1400" dirty="0">
                <a:latin typeface="Century Gothic" panose="020B0502020202020204" pitchFamily="34" charset="0"/>
              </a:rPr>
              <a:t>Your day will start early when the guide passes by you to the hotel and take the direction to the town of San José Manialtepec which is 30 minutes </a:t>
            </a:r>
            <a:r>
              <a:rPr lang="es-ES" sz="1400" dirty="0" smtClean="0">
                <a:latin typeface="Century Gothic" panose="020B0502020202020204" pitchFamily="34" charset="0"/>
              </a:rPr>
              <a:t>away from </a:t>
            </a:r>
            <a:r>
              <a:rPr lang="es-ES" sz="1400" dirty="0">
                <a:latin typeface="Century Gothic" panose="020B0502020202020204" pitchFamily="34" charset="0"/>
              </a:rPr>
              <a:t>Puerto Escondido, where we will start a ride through the majestic jungle and along a river which we will cross over and over again, while we advance to the bottom of the jungle we will observe the fascinating flora and fauna of this beautiful place until we reach the pools of </a:t>
            </a:r>
            <a:r>
              <a:rPr lang="es-ES" sz="1400" dirty="0" smtClean="0">
                <a:latin typeface="Century Gothic" panose="020B0502020202020204" pitchFamily="34" charset="0"/>
              </a:rPr>
              <a:t>the hot springs where </a:t>
            </a:r>
            <a:r>
              <a:rPr lang="es-ES" sz="1400" dirty="0">
                <a:latin typeface="Century Gothic" panose="020B0502020202020204" pitchFamily="34" charset="0"/>
              </a:rPr>
              <a:t>you can have a nice bath</a:t>
            </a:r>
            <a:r>
              <a:rPr lang="es-ES" sz="1400" dirty="0" smtClean="0">
                <a:latin typeface="Century Gothic" panose="020B0502020202020204" pitchFamily="34" charset="0"/>
              </a:rPr>
              <a:t>.</a:t>
            </a:r>
            <a:endParaRPr lang="es-ES" sz="1400" dirty="0">
              <a:latin typeface="Century Gothic" panose="020B0502020202020204" pitchFamily="34" charset="0"/>
            </a:endParaRPr>
          </a:p>
          <a:p>
            <a:pPr algn="just"/>
            <a:r>
              <a:rPr lang="es-ES" sz="1400" dirty="0">
                <a:latin typeface="Century Gothic" panose="020B0502020202020204" pitchFamily="34" charset="0"/>
              </a:rPr>
              <a:t>There's nothing more pleasant than taking a dip in these healing waters</a:t>
            </a:r>
            <a:r>
              <a:rPr lang="es-ES" sz="1400" dirty="0" smtClean="0">
                <a:latin typeface="Century Gothic" panose="020B0502020202020204" pitchFamily="34" charset="0"/>
              </a:rPr>
              <a:t>!</a:t>
            </a:r>
            <a:endParaRPr lang="es-ES" sz="1400" dirty="0">
              <a:latin typeface="Century Gothic" panose="020B0502020202020204" pitchFamily="34" charset="0"/>
            </a:endParaRPr>
          </a:p>
          <a:p>
            <a:pPr marL="0" indent="0" algn="just">
              <a:buNone/>
            </a:pPr>
            <a:endParaRPr lang="es-ES" sz="1500" dirty="0">
              <a:latin typeface="Century Gothic" panose="020B0502020202020204" pitchFamily="34" charset="0"/>
            </a:endParaRPr>
          </a:p>
        </p:txBody>
      </p:sp>
      <p:sp>
        <p:nvSpPr>
          <p:cNvPr id="4" name="Rectangle 2"/>
          <p:cNvSpPr>
            <a:spLocks noChangeArrowheads="1"/>
          </p:cNvSpPr>
          <p:nvPr/>
        </p:nvSpPr>
        <p:spPr bwMode="auto">
          <a:xfrm>
            <a:off x="7189940" y="266804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8" name="Rectángulo redondeado 7"/>
          <p:cNvSpPr/>
          <p:nvPr/>
        </p:nvSpPr>
        <p:spPr>
          <a:xfrm>
            <a:off x="7102257" y="2556932"/>
            <a:ext cx="4334006" cy="331893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smtClean="0">
              <a:solidFill>
                <a:srgbClr val="FF0000"/>
              </a:solidFill>
              <a:latin typeface="Century Gothic" panose="020B0502020202020204" pitchFamily="34" charset="0"/>
            </a:endParaRPr>
          </a:p>
          <a:p>
            <a:pPr algn="ctr"/>
            <a:r>
              <a:rPr lang="en-US" sz="1200" b="1" dirty="0" smtClean="0">
                <a:solidFill>
                  <a:srgbClr val="FF0000"/>
                </a:solidFill>
                <a:latin typeface="Century Gothic" panose="020B0502020202020204" pitchFamily="34" charset="0"/>
              </a:rPr>
              <a:t>Schedules</a:t>
            </a:r>
            <a:r>
              <a:rPr lang="en-US" sz="1200" b="1" dirty="0">
                <a:solidFill>
                  <a:srgbClr val="FF0000"/>
                </a:solidFill>
                <a:latin typeface="Century Gothic" panose="020B0502020202020204" pitchFamily="34" charset="0"/>
              </a:rPr>
              <a:t>: </a:t>
            </a:r>
            <a:endParaRPr lang="es-ES" sz="1200" b="1" dirty="0">
              <a:solidFill>
                <a:srgbClr val="FF0000"/>
              </a:solidFill>
              <a:latin typeface="Century Gothic" panose="020B0502020202020204" pitchFamily="34" charset="0"/>
            </a:endParaRPr>
          </a:p>
          <a:p>
            <a:r>
              <a:rPr lang="es-MX" sz="1200" b="1" dirty="0" smtClean="0">
                <a:latin typeface="Century Gothic" panose="020B0502020202020204" pitchFamily="34" charset="0"/>
              </a:rPr>
              <a:t>Departure: 9:00 AM</a:t>
            </a:r>
          </a:p>
          <a:p>
            <a:r>
              <a:rPr lang="es-MX" sz="1200" b="1" dirty="0" smtClean="0">
                <a:latin typeface="Century Gothic" panose="020B0502020202020204" pitchFamily="34" charset="0"/>
              </a:rPr>
              <a:t>Return: 1:00 PM</a:t>
            </a:r>
            <a:endParaRPr lang="es-ES" sz="1200" b="1" dirty="0">
              <a:latin typeface="Century Gothic" panose="020B0502020202020204" pitchFamily="34" charset="0"/>
            </a:endParaRPr>
          </a:p>
          <a:p>
            <a:r>
              <a:rPr lang="en-US" sz="1200" dirty="0">
                <a:latin typeface="Century Gothic" panose="020B0502020202020204" pitchFamily="34" charset="0"/>
              </a:rPr>
              <a:t> </a:t>
            </a:r>
            <a:endParaRPr lang="es-ES" sz="1200" dirty="0">
              <a:latin typeface="Century Gothic" panose="020B0502020202020204" pitchFamily="34" charset="0"/>
            </a:endParaRPr>
          </a:p>
          <a:p>
            <a:pPr algn="ctr"/>
            <a:r>
              <a:rPr lang="en-US" sz="1200" b="1" dirty="0">
                <a:solidFill>
                  <a:srgbClr val="FF0000"/>
                </a:solidFill>
                <a:latin typeface="Century Gothic" panose="020B0502020202020204" pitchFamily="34" charset="0"/>
              </a:rPr>
              <a:t>Includes:</a:t>
            </a:r>
            <a:endParaRPr lang="es-ES" sz="1200" b="1" dirty="0">
              <a:solidFill>
                <a:srgbClr val="FF0000"/>
              </a:solidFill>
              <a:latin typeface="Century Gothic" panose="020B0502020202020204" pitchFamily="34" charset="0"/>
            </a:endParaRPr>
          </a:p>
          <a:p>
            <a:r>
              <a:rPr lang="en-US" sz="1200" b="1" dirty="0">
                <a:latin typeface="Century Gothic" panose="020B0502020202020204" pitchFamily="34" charset="0"/>
              </a:rPr>
              <a:t>Land transportation    </a:t>
            </a:r>
            <a:r>
              <a:rPr lang="en-US" sz="1200" b="1" dirty="0" smtClean="0">
                <a:latin typeface="Century Gothic" panose="020B0502020202020204" pitchFamily="34" charset="0"/>
              </a:rPr>
              <a:t>Kayak or Paddle Board                    Traveler insurance     Hydrating Beverage</a:t>
            </a:r>
          </a:p>
          <a:p>
            <a:r>
              <a:rPr lang="en-US" sz="1200" b="1" dirty="0" smtClean="0">
                <a:latin typeface="Century Gothic" panose="020B0502020202020204" pitchFamily="34" charset="0"/>
              </a:rPr>
              <a:t>Tour Guide</a:t>
            </a:r>
          </a:p>
          <a:p>
            <a:endParaRPr lang="es-ES" sz="1200" b="1" dirty="0">
              <a:latin typeface="Century Gothic" panose="020B0502020202020204" pitchFamily="34" charset="0"/>
            </a:endParaRPr>
          </a:p>
          <a:p>
            <a:pPr algn="ctr"/>
            <a:r>
              <a:rPr lang="en-US" sz="1200" b="1" dirty="0" smtClean="0">
                <a:solidFill>
                  <a:srgbClr val="FF0000"/>
                </a:solidFill>
                <a:latin typeface="Century Gothic" panose="020B0502020202020204" pitchFamily="34" charset="0"/>
              </a:rPr>
              <a:t>Price</a:t>
            </a:r>
            <a:endParaRPr lang="es-ES" sz="1200" b="1" dirty="0">
              <a:solidFill>
                <a:srgbClr val="FF0000"/>
              </a:solidFill>
              <a:latin typeface="Century Gothic" panose="020B0502020202020204" pitchFamily="34" charset="0"/>
            </a:endParaRPr>
          </a:p>
          <a:p>
            <a:r>
              <a:rPr lang="en-US" sz="1200" b="1" dirty="0" smtClean="0">
                <a:latin typeface="Century Gothic" panose="020B0502020202020204" pitchFamily="34" charset="0"/>
              </a:rPr>
              <a:t>$950. </a:t>
            </a:r>
            <a:r>
              <a:rPr lang="en-US" sz="1200" b="1" dirty="0">
                <a:latin typeface="Century Gothic" panose="020B0502020202020204" pitchFamily="34" charset="0"/>
              </a:rPr>
              <a:t>°° per Person   </a:t>
            </a:r>
          </a:p>
          <a:p>
            <a:r>
              <a:rPr lang="en-US" sz="1200" b="1" dirty="0">
                <a:latin typeface="Century Gothic" panose="020B0502020202020204" pitchFamily="34" charset="0"/>
              </a:rPr>
              <a:t>       </a:t>
            </a:r>
            <a:r>
              <a:rPr lang="en-US" sz="1200" dirty="0">
                <a:latin typeface="Century Gothic" panose="020B0502020202020204" pitchFamily="34" charset="0"/>
              </a:rPr>
              <a:t> </a:t>
            </a:r>
            <a:endParaRPr lang="es-ES" sz="1200" dirty="0">
              <a:latin typeface="Century Gothic" panose="020B0502020202020204" pitchFamily="34" charset="0"/>
            </a:endParaRPr>
          </a:p>
          <a:p>
            <a:pPr algn="ctr"/>
            <a:r>
              <a:rPr lang="en-US" sz="1200" b="1" dirty="0">
                <a:solidFill>
                  <a:srgbClr val="FF0000"/>
                </a:solidFill>
                <a:latin typeface="Century Gothic" panose="020B0502020202020204" pitchFamily="34" charset="0"/>
              </a:rPr>
              <a:t>What to bring</a:t>
            </a:r>
            <a:r>
              <a:rPr lang="en-US" sz="1200" b="1" dirty="0" smtClean="0">
                <a:solidFill>
                  <a:srgbClr val="FF0000"/>
                </a:solidFill>
                <a:latin typeface="Century Gothic" panose="020B0502020202020204" pitchFamily="34" charset="0"/>
              </a:rPr>
              <a:t>?</a:t>
            </a:r>
          </a:p>
          <a:p>
            <a:r>
              <a:rPr lang="es-MX" sz="1200" b="1" dirty="0">
                <a:solidFill>
                  <a:prstClr val="white"/>
                </a:solidFill>
                <a:latin typeface="Century Gothic" panose="020B0502020202020204" pitchFamily="34" charset="0"/>
              </a:rPr>
              <a:t>Bathing </a:t>
            </a:r>
            <a:r>
              <a:rPr lang="es-MX" sz="1200" b="1" dirty="0" smtClean="0">
                <a:solidFill>
                  <a:prstClr val="white"/>
                </a:solidFill>
                <a:latin typeface="Century Gothic" panose="020B0502020202020204" pitchFamily="34" charset="0"/>
              </a:rPr>
              <a:t>Suit           Sunscreen</a:t>
            </a:r>
          </a:p>
          <a:p>
            <a:r>
              <a:rPr lang="es-MX" sz="1200" b="1" dirty="0" smtClean="0">
                <a:solidFill>
                  <a:prstClr val="white"/>
                </a:solidFill>
                <a:latin typeface="Century Gothic" panose="020B0502020202020204" pitchFamily="34" charset="0"/>
              </a:rPr>
              <a:t>Sandals                 </a:t>
            </a:r>
            <a:r>
              <a:rPr lang="es-MX" sz="1200" b="1" dirty="0">
                <a:solidFill>
                  <a:prstClr val="white"/>
                </a:solidFill>
                <a:latin typeface="Century Gothic" panose="020B0502020202020204" pitchFamily="34" charset="0"/>
              </a:rPr>
              <a:t>Hat</a:t>
            </a:r>
            <a:endParaRPr lang="es-ES" sz="1200" b="1" dirty="0">
              <a:solidFill>
                <a:prstClr val="white"/>
              </a:solidFill>
              <a:latin typeface="Century Gothic" panose="020B0502020202020204" pitchFamily="34" charset="0"/>
            </a:endParaRPr>
          </a:p>
          <a:p>
            <a:r>
              <a:rPr lang="es-MX" sz="1200" b="1" dirty="0" smtClean="0">
                <a:solidFill>
                  <a:prstClr val="white"/>
                </a:solidFill>
                <a:latin typeface="Century Gothic" panose="020B0502020202020204" pitchFamily="34" charset="0"/>
              </a:rPr>
              <a:t> Towel</a:t>
            </a:r>
          </a:p>
          <a:p>
            <a:endParaRPr lang="es-ES" sz="1200" b="1" dirty="0">
              <a:solidFill>
                <a:prstClr val="white"/>
              </a:solidFill>
              <a:latin typeface="Century Gothic" panose="020B0502020202020204" pitchFamily="34" charset="0"/>
            </a:endParaRPr>
          </a:p>
          <a:p>
            <a:pPr algn="ctr"/>
            <a:endParaRPr lang="es-ES" sz="1200" b="1" dirty="0">
              <a:latin typeface="Century Gothic" panose="020B0502020202020204" pitchFamily="34" charset="0"/>
            </a:endParaRPr>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6"/>
          <p:cNvSpPr>
            <a:spLocks noChangeArrowheads="1"/>
          </p:cNvSpPr>
          <p:nvPr/>
        </p:nvSpPr>
        <p:spPr bwMode="auto">
          <a:xfrm flipV="1">
            <a:off x="8193967" y="-279405"/>
            <a:ext cx="103338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pic>
        <p:nvPicPr>
          <p:cNvPr id="7" name="Imagen 6"/>
          <p:cNvPicPr>
            <a:picLocks noChangeAspect="1"/>
          </p:cNvPicPr>
          <p:nvPr/>
        </p:nvPicPr>
        <p:blipFill>
          <a:blip r:embed="rId2"/>
          <a:stretch>
            <a:fillRect/>
          </a:stretch>
        </p:blipFill>
        <p:spPr>
          <a:xfrm>
            <a:off x="3301675" y="5219700"/>
            <a:ext cx="3675321" cy="1109120"/>
          </a:xfrm>
          <a:prstGeom prst="rect">
            <a:avLst/>
          </a:prstGeom>
        </p:spPr>
      </p:pic>
      <p:pic>
        <p:nvPicPr>
          <p:cNvPr id="9" name="Imagen 8"/>
          <p:cNvPicPr>
            <a:picLocks noChangeAspect="1"/>
          </p:cNvPicPr>
          <p:nvPr/>
        </p:nvPicPr>
        <p:blipFill>
          <a:blip r:embed="rId3"/>
          <a:stretch>
            <a:fillRect/>
          </a:stretch>
        </p:blipFill>
        <p:spPr>
          <a:xfrm>
            <a:off x="6976995" y="914400"/>
            <a:ext cx="6383913" cy="1642531"/>
          </a:xfrm>
          <a:prstGeom prst="rect">
            <a:avLst/>
          </a:prstGeom>
        </p:spPr>
      </p:pic>
    </p:spTree>
    <p:extLst>
      <p:ext uri="{BB962C8B-B14F-4D97-AF65-F5344CB8AC3E}">
        <p14:creationId xmlns:p14="http://schemas.microsoft.com/office/powerpoint/2010/main" val="3957681986"/>
      </p:ext>
    </p:extLst>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5400" y="877899"/>
            <a:ext cx="5468653" cy="1104831"/>
          </a:xfrm>
        </p:spPr>
        <p:txBody>
          <a:bodyPr>
            <a:normAutofit/>
          </a:bodyPr>
          <a:lstStyle/>
          <a:p>
            <a:r>
              <a:rPr lang="es-MX" sz="2800" b="1" dirty="0" smtClean="0">
                <a:latin typeface="Century Gothic" panose="020B0502020202020204" pitchFamily="34" charset="0"/>
              </a:rPr>
              <a:t>AGUAS TERMALES</a:t>
            </a:r>
            <a:endParaRPr lang="es-ES" sz="2800" b="1" dirty="0">
              <a:latin typeface="Century Gothic" panose="020B0502020202020204" pitchFamily="34" charset="0"/>
            </a:endParaRPr>
          </a:p>
        </p:txBody>
      </p:sp>
      <p:sp>
        <p:nvSpPr>
          <p:cNvPr id="3" name="Marcador de contenido 2"/>
          <p:cNvSpPr>
            <a:spLocks noGrp="1"/>
          </p:cNvSpPr>
          <p:nvPr>
            <p:ph idx="1"/>
          </p:nvPr>
        </p:nvSpPr>
        <p:spPr>
          <a:xfrm>
            <a:off x="1130300" y="2422607"/>
            <a:ext cx="5806857" cy="3318936"/>
          </a:xfrm>
        </p:spPr>
        <p:txBody>
          <a:bodyPr>
            <a:normAutofit/>
          </a:bodyPr>
          <a:lstStyle/>
          <a:p>
            <a:pPr marL="0" indent="0" algn="ctr">
              <a:buNone/>
            </a:pPr>
            <a:r>
              <a:rPr lang="en-US" sz="1400" b="1" dirty="0" smtClean="0">
                <a:latin typeface="Century Gothic" panose="020B0502020202020204" pitchFamily="34" charset="0"/>
              </a:rPr>
              <a:t>DESCRIPCION DEL TOUR</a:t>
            </a:r>
          </a:p>
          <a:p>
            <a:pPr algn="just"/>
            <a:r>
              <a:rPr lang="es-ES" sz="1400" dirty="0">
                <a:latin typeface="Century Gothic" panose="020B0502020202020204" pitchFamily="34" charset="0"/>
              </a:rPr>
              <a:t>Tu día iniciara temprano cuando el guía pase por ti al hotel y tomen dirección hacia el pueblo de San José Manialtepec que está a 30 minutos de Puerto Escondido, estando ahí iniciaremos una cabalgata entre la majestuosa selva y a orilla de un río el cual cruzaremos repetidas ocasiones, mientras avanzamos al fondo de la selva observaremos la fascinante flora y fauna de este hermoso lugar hasta llegar a las pozas de aguas termales donde podrás darte un </a:t>
            </a:r>
            <a:r>
              <a:rPr lang="es-ES" sz="1400" dirty="0" smtClean="0">
                <a:latin typeface="Century Gothic" panose="020B0502020202020204" pitchFamily="34" charset="0"/>
              </a:rPr>
              <a:t>rico </a:t>
            </a:r>
            <a:r>
              <a:rPr lang="es-ES" sz="1400" dirty="0">
                <a:latin typeface="Century Gothic" panose="020B0502020202020204" pitchFamily="34" charset="0"/>
              </a:rPr>
              <a:t>baño.</a:t>
            </a:r>
          </a:p>
          <a:p>
            <a:pPr algn="just"/>
            <a:r>
              <a:rPr lang="es-ES" sz="1400" dirty="0">
                <a:latin typeface="Century Gothic" panose="020B0502020202020204" pitchFamily="34" charset="0"/>
              </a:rPr>
              <a:t>¡No hay nada más agradable que darte un chapuzón en estas aguas curativas!</a:t>
            </a:r>
          </a:p>
          <a:p>
            <a:pPr marL="0" indent="0" algn="ctr">
              <a:buNone/>
            </a:pPr>
            <a:endParaRPr lang="en-US" sz="1400" b="1" dirty="0" smtClean="0">
              <a:latin typeface="Century Gothic" panose="020B0502020202020204" pitchFamily="34" charset="0"/>
            </a:endParaRPr>
          </a:p>
        </p:txBody>
      </p:sp>
      <p:sp>
        <p:nvSpPr>
          <p:cNvPr id="4" name="Rectangle 2"/>
          <p:cNvSpPr>
            <a:spLocks noChangeArrowheads="1"/>
          </p:cNvSpPr>
          <p:nvPr/>
        </p:nvSpPr>
        <p:spPr bwMode="auto">
          <a:xfrm>
            <a:off x="7189940" y="266804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8" name="Rectángulo redondeado 7"/>
          <p:cNvSpPr/>
          <p:nvPr/>
        </p:nvSpPr>
        <p:spPr>
          <a:xfrm>
            <a:off x="7102257" y="2556932"/>
            <a:ext cx="4334006" cy="331893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FF0000"/>
                </a:solidFill>
                <a:latin typeface="Century Gothic" panose="020B0502020202020204" pitchFamily="34" charset="0"/>
              </a:rPr>
              <a:t>Horario</a:t>
            </a:r>
            <a:endParaRPr lang="es-ES" sz="1200" b="1" dirty="0">
              <a:solidFill>
                <a:srgbClr val="FF0000"/>
              </a:solidFill>
              <a:latin typeface="Century Gothic" panose="020B0502020202020204" pitchFamily="34" charset="0"/>
            </a:endParaRPr>
          </a:p>
          <a:p>
            <a:r>
              <a:rPr lang="en-US" sz="1200" b="1" dirty="0" smtClean="0">
                <a:latin typeface="Century Gothic" panose="020B0502020202020204" pitchFamily="34" charset="0"/>
              </a:rPr>
              <a:t>Salida: 9:00 AM </a:t>
            </a:r>
          </a:p>
          <a:p>
            <a:r>
              <a:rPr lang="en-US" sz="1200" b="1" dirty="0" smtClean="0">
                <a:latin typeface="Century Gothic" panose="020B0502020202020204" pitchFamily="34" charset="0"/>
              </a:rPr>
              <a:t>Retorno: 1:00 PM </a:t>
            </a:r>
            <a:endParaRPr lang="es-ES" sz="1200" b="1" dirty="0" smtClean="0">
              <a:latin typeface="Century Gothic" panose="020B0502020202020204" pitchFamily="34" charset="0"/>
            </a:endParaRPr>
          </a:p>
          <a:p>
            <a:r>
              <a:rPr lang="en-US" sz="1200" dirty="0">
                <a:latin typeface="Century Gothic" panose="020B0502020202020204" pitchFamily="34" charset="0"/>
              </a:rPr>
              <a:t> </a:t>
            </a:r>
            <a:endParaRPr lang="es-ES" sz="1200" dirty="0">
              <a:latin typeface="Century Gothic" panose="020B0502020202020204" pitchFamily="34" charset="0"/>
            </a:endParaRPr>
          </a:p>
          <a:p>
            <a:pPr algn="ctr"/>
            <a:r>
              <a:rPr lang="en-US" sz="1200" b="1" dirty="0" smtClean="0">
                <a:solidFill>
                  <a:srgbClr val="FF0000"/>
                </a:solidFill>
                <a:latin typeface="Century Gothic" panose="020B0502020202020204" pitchFamily="34" charset="0"/>
              </a:rPr>
              <a:t>Incluye:</a:t>
            </a:r>
            <a:endParaRPr lang="es-ES" sz="1200" b="1" dirty="0" smtClean="0">
              <a:solidFill>
                <a:srgbClr val="FF0000"/>
              </a:solidFill>
              <a:latin typeface="Century Gothic" panose="020B0502020202020204" pitchFamily="34" charset="0"/>
            </a:endParaRPr>
          </a:p>
          <a:p>
            <a:r>
              <a:rPr lang="en-US" sz="1200" b="1" dirty="0" smtClean="0">
                <a:latin typeface="Century Gothic" panose="020B0502020202020204" pitchFamily="34" charset="0"/>
              </a:rPr>
              <a:t>Transportación Terrestre     Cabalgata                 Guía de Turistas                  Aguas Hidratantes                  Seguro de Viajero  </a:t>
            </a:r>
            <a:endParaRPr lang="es-ES" sz="1200" b="1" dirty="0" smtClean="0">
              <a:latin typeface="Century Gothic" panose="020B0502020202020204" pitchFamily="34" charset="0"/>
            </a:endParaRPr>
          </a:p>
          <a:p>
            <a:endParaRPr lang="es-ES" sz="1200" b="1" dirty="0">
              <a:latin typeface="Century Gothic" panose="020B0502020202020204" pitchFamily="34" charset="0"/>
            </a:endParaRPr>
          </a:p>
          <a:p>
            <a:pPr algn="ctr"/>
            <a:r>
              <a:rPr lang="en-US" sz="1200" b="1" dirty="0" smtClean="0">
                <a:solidFill>
                  <a:srgbClr val="FF0000"/>
                </a:solidFill>
                <a:latin typeface="Century Gothic" panose="020B0502020202020204" pitchFamily="34" charset="0"/>
              </a:rPr>
              <a:t>Precio</a:t>
            </a:r>
            <a:endParaRPr lang="es-ES" sz="1200" b="1" dirty="0">
              <a:solidFill>
                <a:srgbClr val="FF0000"/>
              </a:solidFill>
              <a:latin typeface="Century Gothic" panose="020B0502020202020204" pitchFamily="34" charset="0"/>
            </a:endParaRPr>
          </a:p>
          <a:p>
            <a:r>
              <a:rPr lang="en-US" sz="1200" b="1" dirty="0" smtClean="0">
                <a:latin typeface="Century Gothic" panose="020B0502020202020204" pitchFamily="34" charset="0"/>
              </a:rPr>
              <a:t>$950 </a:t>
            </a:r>
            <a:r>
              <a:rPr lang="en-US" sz="1200" b="1" dirty="0">
                <a:latin typeface="Century Gothic" panose="020B0502020202020204" pitchFamily="34" charset="0"/>
              </a:rPr>
              <a:t>°° </a:t>
            </a:r>
            <a:r>
              <a:rPr lang="en-US" sz="1200" b="1" dirty="0" smtClean="0">
                <a:latin typeface="Century Gothic" panose="020B0502020202020204" pitchFamily="34" charset="0"/>
              </a:rPr>
              <a:t>Por Persona</a:t>
            </a:r>
            <a:endParaRPr lang="en-US" sz="1200" b="1" dirty="0">
              <a:latin typeface="Century Gothic" panose="020B0502020202020204" pitchFamily="34" charset="0"/>
            </a:endParaRPr>
          </a:p>
          <a:p>
            <a:r>
              <a:rPr lang="en-US" sz="1200" b="1" dirty="0">
                <a:latin typeface="Century Gothic" panose="020B0502020202020204" pitchFamily="34" charset="0"/>
              </a:rPr>
              <a:t>       </a:t>
            </a:r>
            <a:r>
              <a:rPr lang="en-US" sz="1200" dirty="0">
                <a:latin typeface="Century Gothic" panose="020B0502020202020204" pitchFamily="34" charset="0"/>
              </a:rPr>
              <a:t> </a:t>
            </a:r>
            <a:endParaRPr lang="es-ES" sz="1200" dirty="0">
              <a:latin typeface="Century Gothic" panose="020B0502020202020204" pitchFamily="34" charset="0"/>
            </a:endParaRPr>
          </a:p>
          <a:p>
            <a:pPr algn="ctr"/>
            <a:r>
              <a:rPr lang="en-US" sz="1200" b="1" dirty="0" smtClean="0">
                <a:solidFill>
                  <a:srgbClr val="FF0000"/>
                </a:solidFill>
                <a:latin typeface="Century Gothic" panose="020B0502020202020204" pitchFamily="34" charset="0"/>
              </a:rPr>
              <a:t>Recomendaciones</a:t>
            </a:r>
            <a:endParaRPr lang="es-ES" sz="1200" dirty="0">
              <a:solidFill>
                <a:srgbClr val="FF0000"/>
              </a:solidFill>
              <a:latin typeface="Century Gothic" panose="020B0502020202020204" pitchFamily="34" charset="0"/>
            </a:endParaRPr>
          </a:p>
          <a:p>
            <a:r>
              <a:rPr lang="en-US" sz="1200" b="1" dirty="0" smtClean="0">
                <a:latin typeface="Century Gothic" panose="020B0502020202020204" pitchFamily="34" charset="0"/>
              </a:rPr>
              <a:t>Traje de Baño         Sombrero</a:t>
            </a:r>
            <a:endParaRPr lang="es-ES" sz="1200" b="1" dirty="0">
              <a:latin typeface="Century Gothic" panose="020B0502020202020204" pitchFamily="34" charset="0"/>
            </a:endParaRPr>
          </a:p>
          <a:p>
            <a:r>
              <a:rPr lang="en-US" sz="1200" b="1" dirty="0" smtClean="0">
                <a:latin typeface="Century Gothic" panose="020B0502020202020204" pitchFamily="34" charset="0"/>
              </a:rPr>
              <a:t>Toalla                      Repelente para mosquitos                             </a:t>
            </a:r>
          </a:p>
          <a:p>
            <a:r>
              <a:rPr lang="en-US" sz="1200" b="1" dirty="0" smtClean="0">
                <a:latin typeface="Century Gothic" panose="020B0502020202020204" pitchFamily="34" charset="0"/>
              </a:rPr>
              <a:t>Bloqueador                        (orgánico)</a:t>
            </a:r>
            <a:endParaRPr lang="es-ES" sz="1200" b="1" dirty="0">
              <a:latin typeface="Century Gothic" panose="020B0502020202020204" pitchFamily="34" charset="0"/>
            </a:endParaRPr>
          </a:p>
          <a:p>
            <a:pPr algn="ctr"/>
            <a:endParaRPr lang="es-ES" sz="1200" b="1" dirty="0">
              <a:latin typeface="Century Gothic" panose="020B0502020202020204" pitchFamily="34" charset="0"/>
            </a:endParaRPr>
          </a:p>
        </p:txBody>
      </p:sp>
      <p:sp>
        <p:nvSpPr>
          <p:cNvPr id="10" name="Rectangle 6"/>
          <p:cNvSpPr>
            <a:spLocks noChangeArrowheads="1"/>
          </p:cNvSpPr>
          <p:nvPr/>
        </p:nvSpPr>
        <p:spPr bwMode="auto">
          <a:xfrm>
            <a:off x="-165100" y="-134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2" name="Rectangle 8"/>
          <p:cNvSpPr>
            <a:spLocks noChangeArrowheads="1"/>
          </p:cNvSpPr>
          <p:nvPr/>
        </p:nvSpPr>
        <p:spPr bwMode="auto">
          <a:xfrm>
            <a:off x="3535078" y="5143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1" name="Imagen 10"/>
          <p:cNvPicPr>
            <a:picLocks noChangeAspect="1"/>
          </p:cNvPicPr>
          <p:nvPr/>
        </p:nvPicPr>
        <p:blipFill>
          <a:blip r:embed="rId2"/>
          <a:stretch>
            <a:fillRect/>
          </a:stretch>
        </p:blipFill>
        <p:spPr>
          <a:xfrm>
            <a:off x="6976995" y="914400"/>
            <a:ext cx="6383913" cy="1642531"/>
          </a:xfrm>
          <a:prstGeom prst="rect">
            <a:avLst/>
          </a:prstGeom>
        </p:spPr>
      </p:pic>
      <p:pic>
        <p:nvPicPr>
          <p:cNvPr id="14" name="Imagen 13"/>
          <p:cNvPicPr>
            <a:picLocks noChangeAspect="1"/>
          </p:cNvPicPr>
          <p:nvPr/>
        </p:nvPicPr>
        <p:blipFill>
          <a:blip r:embed="rId3"/>
          <a:stretch>
            <a:fillRect/>
          </a:stretch>
        </p:blipFill>
        <p:spPr>
          <a:xfrm>
            <a:off x="3213100" y="5249769"/>
            <a:ext cx="3806607" cy="1010189"/>
          </a:xfrm>
          <a:prstGeom prst="rect">
            <a:avLst/>
          </a:prstGeom>
        </p:spPr>
      </p:pic>
    </p:spTree>
    <p:extLst>
      <p:ext uri="{BB962C8B-B14F-4D97-AF65-F5344CB8AC3E}">
        <p14:creationId xmlns:p14="http://schemas.microsoft.com/office/powerpoint/2010/main" val="459618493"/>
      </p:ext>
    </p:extLst>
  </p:cSld>
  <p:clrMapOvr>
    <a:masterClrMapping/>
  </p:clrMapOvr>
  <p:transition spd="slow">
    <p:randomBar dir="ver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docProps/app.xml><?xml version="1.0" encoding="utf-8"?>
<Properties xmlns="http://schemas.openxmlformats.org/officeDocument/2006/extended-properties" xmlns:vt="http://schemas.openxmlformats.org/officeDocument/2006/docPropsVTypes">
  <Template>Organic</Template>
  <TotalTime>2617</TotalTime>
  <Words>235</Words>
  <Application>Microsoft Office PowerPoint</Application>
  <PresentationFormat>Panorámica</PresentationFormat>
  <Paragraphs>38</Paragraphs>
  <Slides>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vt:i4>
      </vt:variant>
    </vt:vector>
  </HeadingPairs>
  <TitlesOfParts>
    <vt:vector size="6" baseType="lpstr">
      <vt:lpstr>Arial</vt:lpstr>
      <vt:lpstr>Century Gothic</vt:lpstr>
      <vt:lpstr>Garamond</vt:lpstr>
      <vt:lpstr>Orgánico</vt:lpstr>
      <vt:lpstr>HOT SPRINGS</vt:lpstr>
      <vt:lpstr>AGUAS TERMALES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TOURIST GUIDE</dc:title>
  <dc:creator>Mike Fierro</dc:creator>
  <cp:lastModifiedBy>Mike Fierro</cp:lastModifiedBy>
  <cp:revision>89</cp:revision>
  <dcterms:created xsi:type="dcterms:W3CDTF">2019-04-11T00:54:13Z</dcterms:created>
  <dcterms:modified xsi:type="dcterms:W3CDTF">2019-05-07T17:14:26Z</dcterms:modified>
</cp:coreProperties>
</file>